
<file path=[Content_Types].xml><?xml version="1.0" encoding="utf-8"?>
<Types xmlns="http://schemas.openxmlformats.org/package/2006/content-types">
  <Default Extension="xml" ContentType="application/xml"/>
  <Default Extension="mov"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7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F486D5-D3CE-A841-9487-2DB8772B4ADF}" type="datetimeFigureOut">
              <a:rPr lang="en-US" smtClean="0"/>
              <a:t>06/20/2013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7644A-01E4-7B4C-94F4-DA4BB82FE36F}" type="slidenum">
              <a:rPr lang="en-US" smtClean="0"/>
              <a:t>‹#›</a:t>
            </a:fld>
            <a:endParaRPr lang="en-US"/>
          </a:p>
        </p:txBody>
      </p:sp>
    </p:spTree>
    <p:extLst>
      <p:ext uri="{BB962C8B-B14F-4D97-AF65-F5344CB8AC3E}">
        <p14:creationId xmlns:p14="http://schemas.microsoft.com/office/powerpoint/2010/main" val="71061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486D5-D3CE-A841-9487-2DB8772B4ADF}" type="datetimeFigureOut">
              <a:rPr lang="en-US" smtClean="0"/>
              <a:t>06/20/2013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7644A-01E4-7B4C-94F4-DA4BB82FE36F}" type="slidenum">
              <a:rPr lang="en-US" smtClean="0"/>
              <a:t>‹#›</a:t>
            </a:fld>
            <a:endParaRPr lang="en-US"/>
          </a:p>
        </p:txBody>
      </p:sp>
    </p:spTree>
    <p:extLst>
      <p:ext uri="{BB962C8B-B14F-4D97-AF65-F5344CB8AC3E}">
        <p14:creationId xmlns:p14="http://schemas.microsoft.com/office/powerpoint/2010/main" val="23080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486D5-D3CE-A841-9487-2DB8772B4ADF}" type="datetimeFigureOut">
              <a:rPr lang="en-US" smtClean="0"/>
              <a:t>06/20/2013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7644A-01E4-7B4C-94F4-DA4BB82FE36F}" type="slidenum">
              <a:rPr lang="en-US" smtClean="0"/>
              <a:t>‹#›</a:t>
            </a:fld>
            <a:endParaRPr lang="en-US"/>
          </a:p>
        </p:txBody>
      </p:sp>
    </p:spTree>
    <p:extLst>
      <p:ext uri="{BB962C8B-B14F-4D97-AF65-F5344CB8AC3E}">
        <p14:creationId xmlns:p14="http://schemas.microsoft.com/office/powerpoint/2010/main" val="273007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486D5-D3CE-A841-9487-2DB8772B4ADF}" type="datetimeFigureOut">
              <a:rPr lang="en-US" smtClean="0"/>
              <a:t>06/20/2013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7644A-01E4-7B4C-94F4-DA4BB82FE36F}" type="slidenum">
              <a:rPr lang="en-US" smtClean="0"/>
              <a:t>‹#›</a:t>
            </a:fld>
            <a:endParaRPr lang="en-US"/>
          </a:p>
        </p:txBody>
      </p:sp>
    </p:spTree>
    <p:extLst>
      <p:ext uri="{BB962C8B-B14F-4D97-AF65-F5344CB8AC3E}">
        <p14:creationId xmlns:p14="http://schemas.microsoft.com/office/powerpoint/2010/main" val="180834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F486D5-D3CE-A841-9487-2DB8772B4ADF}" type="datetimeFigureOut">
              <a:rPr lang="en-US" smtClean="0"/>
              <a:t>06/20/2013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7644A-01E4-7B4C-94F4-DA4BB82FE36F}" type="slidenum">
              <a:rPr lang="en-US" smtClean="0"/>
              <a:t>‹#›</a:t>
            </a:fld>
            <a:endParaRPr lang="en-US"/>
          </a:p>
        </p:txBody>
      </p:sp>
    </p:spTree>
    <p:extLst>
      <p:ext uri="{BB962C8B-B14F-4D97-AF65-F5344CB8AC3E}">
        <p14:creationId xmlns:p14="http://schemas.microsoft.com/office/powerpoint/2010/main" val="5957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F486D5-D3CE-A841-9487-2DB8772B4ADF}" type="datetimeFigureOut">
              <a:rPr lang="en-US" smtClean="0"/>
              <a:t>06/20/2013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7644A-01E4-7B4C-94F4-DA4BB82FE36F}" type="slidenum">
              <a:rPr lang="en-US" smtClean="0"/>
              <a:t>‹#›</a:t>
            </a:fld>
            <a:endParaRPr lang="en-US"/>
          </a:p>
        </p:txBody>
      </p:sp>
    </p:spTree>
    <p:extLst>
      <p:ext uri="{BB962C8B-B14F-4D97-AF65-F5344CB8AC3E}">
        <p14:creationId xmlns:p14="http://schemas.microsoft.com/office/powerpoint/2010/main" val="50422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F486D5-D3CE-A841-9487-2DB8772B4ADF}" type="datetimeFigureOut">
              <a:rPr lang="en-US" smtClean="0"/>
              <a:t>06/20/2013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7644A-01E4-7B4C-94F4-DA4BB82FE36F}" type="slidenum">
              <a:rPr lang="en-US" smtClean="0"/>
              <a:t>‹#›</a:t>
            </a:fld>
            <a:endParaRPr lang="en-US"/>
          </a:p>
        </p:txBody>
      </p:sp>
    </p:spTree>
    <p:extLst>
      <p:ext uri="{BB962C8B-B14F-4D97-AF65-F5344CB8AC3E}">
        <p14:creationId xmlns:p14="http://schemas.microsoft.com/office/powerpoint/2010/main" val="123742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F486D5-D3CE-A841-9487-2DB8772B4ADF}" type="datetimeFigureOut">
              <a:rPr lang="en-US" smtClean="0"/>
              <a:t>06/20/2013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7644A-01E4-7B4C-94F4-DA4BB82FE36F}" type="slidenum">
              <a:rPr lang="en-US" smtClean="0"/>
              <a:t>‹#›</a:t>
            </a:fld>
            <a:endParaRPr lang="en-US"/>
          </a:p>
        </p:txBody>
      </p:sp>
    </p:spTree>
    <p:extLst>
      <p:ext uri="{BB962C8B-B14F-4D97-AF65-F5344CB8AC3E}">
        <p14:creationId xmlns:p14="http://schemas.microsoft.com/office/powerpoint/2010/main" val="2370556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486D5-D3CE-A841-9487-2DB8772B4ADF}" type="datetimeFigureOut">
              <a:rPr lang="en-US" smtClean="0"/>
              <a:t>06/20/2013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7644A-01E4-7B4C-94F4-DA4BB82FE36F}" type="slidenum">
              <a:rPr lang="en-US" smtClean="0"/>
              <a:t>‹#›</a:t>
            </a:fld>
            <a:endParaRPr lang="en-US"/>
          </a:p>
        </p:txBody>
      </p:sp>
    </p:spTree>
    <p:extLst>
      <p:ext uri="{BB962C8B-B14F-4D97-AF65-F5344CB8AC3E}">
        <p14:creationId xmlns:p14="http://schemas.microsoft.com/office/powerpoint/2010/main" val="407053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486D5-D3CE-A841-9487-2DB8772B4ADF}" type="datetimeFigureOut">
              <a:rPr lang="en-US" smtClean="0"/>
              <a:t>06/20/2013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7644A-01E4-7B4C-94F4-DA4BB82FE36F}" type="slidenum">
              <a:rPr lang="en-US" smtClean="0"/>
              <a:t>‹#›</a:t>
            </a:fld>
            <a:endParaRPr lang="en-US"/>
          </a:p>
        </p:txBody>
      </p:sp>
    </p:spTree>
    <p:extLst>
      <p:ext uri="{BB962C8B-B14F-4D97-AF65-F5344CB8AC3E}">
        <p14:creationId xmlns:p14="http://schemas.microsoft.com/office/powerpoint/2010/main" val="54852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486D5-D3CE-A841-9487-2DB8772B4ADF}" type="datetimeFigureOut">
              <a:rPr lang="en-US" smtClean="0"/>
              <a:t>06/20/2013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7644A-01E4-7B4C-94F4-DA4BB82FE36F}" type="slidenum">
              <a:rPr lang="en-US" smtClean="0"/>
              <a:t>‹#›</a:t>
            </a:fld>
            <a:endParaRPr lang="en-US"/>
          </a:p>
        </p:txBody>
      </p:sp>
    </p:spTree>
    <p:extLst>
      <p:ext uri="{BB962C8B-B14F-4D97-AF65-F5344CB8AC3E}">
        <p14:creationId xmlns:p14="http://schemas.microsoft.com/office/powerpoint/2010/main" val="7990424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486D5-D3CE-A841-9487-2DB8772B4ADF}" type="datetimeFigureOut">
              <a:rPr lang="en-US" smtClean="0"/>
              <a:t>06/20/2013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7644A-01E4-7B4C-94F4-DA4BB82FE36F}" type="slidenum">
              <a:rPr lang="en-US" smtClean="0"/>
              <a:t>‹#›</a:t>
            </a:fld>
            <a:endParaRPr lang="en-US"/>
          </a:p>
        </p:txBody>
      </p:sp>
    </p:spTree>
    <p:extLst>
      <p:ext uri="{BB962C8B-B14F-4D97-AF65-F5344CB8AC3E}">
        <p14:creationId xmlns:p14="http://schemas.microsoft.com/office/powerpoint/2010/main" val="188513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microsoft.com/office/2007/relationships/media" Target="../media/media1.mov"/><Relationship Id="rId2" Type="http://schemas.openxmlformats.org/officeDocument/2006/relationships/video" Target="../media/media1.mo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5847"/>
            <a:ext cx="9144000" cy="1470025"/>
          </a:xfrm>
        </p:spPr>
        <p:txBody>
          <a:bodyPr>
            <a:normAutofit fontScale="90000"/>
          </a:bodyPr>
          <a:lstStyle/>
          <a:p>
            <a:r>
              <a:rPr lang="en-US" dirty="0" smtClean="0"/>
              <a:t>Examining Vegetation Recovery Time After a Small Scale Disaster using MODIS Data and the OSDC</a:t>
            </a:r>
            <a:endParaRPr lang="en-US" dirty="0"/>
          </a:p>
        </p:txBody>
      </p:sp>
      <p:sp>
        <p:nvSpPr>
          <p:cNvPr id="3" name="Subtitle 2"/>
          <p:cNvSpPr>
            <a:spLocks noGrp="1"/>
          </p:cNvSpPr>
          <p:nvPr>
            <p:ph type="subTitle" idx="1"/>
          </p:nvPr>
        </p:nvSpPr>
        <p:spPr>
          <a:xfrm>
            <a:off x="1176127" y="2311398"/>
            <a:ext cx="8052536" cy="3921480"/>
          </a:xfrm>
        </p:spPr>
        <p:txBody>
          <a:bodyPr>
            <a:normAutofit fontScale="92500" lnSpcReduction="20000"/>
          </a:bodyPr>
          <a:lstStyle/>
          <a:p>
            <a:r>
              <a:rPr lang="en-US" dirty="0" smtClean="0"/>
              <a:t>Zac Flamig (University of Oklahoma)</a:t>
            </a:r>
          </a:p>
          <a:p>
            <a:endParaRPr lang="en-US" dirty="0" smtClean="0"/>
          </a:p>
          <a:p>
            <a:endParaRPr lang="en-US" dirty="0" smtClean="0"/>
          </a:p>
          <a:p>
            <a:r>
              <a:rPr lang="da-DK" dirty="0" smtClean="0"/>
              <a:t>Gilbert “</a:t>
            </a:r>
            <a:r>
              <a:rPr lang="da-DK" dirty="0" err="1" smtClean="0"/>
              <a:t>Warren</a:t>
            </a:r>
            <a:r>
              <a:rPr lang="da-DK" dirty="0" smtClean="0"/>
              <a:t>” Cole (</a:t>
            </a:r>
            <a:r>
              <a:rPr lang="en-US" dirty="0" smtClean="0"/>
              <a:t>University of North Carolina Charlotte</a:t>
            </a:r>
            <a:r>
              <a:rPr lang="da-DK" dirty="0" smtClean="0"/>
              <a:t>)</a:t>
            </a:r>
          </a:p>
          <a:p>
            <a:endParaRPr lang="da-DK" dirty="0" smtClean="0"/>
          </a:p>
          <a:p>
            <a:endParaRPr lang="da-DK" dirty="0" smtClean="0"/>
          </a:p>
          <a:p>
            <a:r>
              <a:rPr lang="da-DK" dirty="0" smtClean="0"/>
              <a:t>Rafael Suarez (</a:t>
            </a:r>
            <a:r>
              <a:rPr lang="da-DK" dirty="0" err="1" smtClean="0"/>
              <a:t>University</a:t>
            </a:r>
            <a:r>
              <a:rPr lang="da-DK" dirty="0" smtClean="0"/>
              <a:t> of Chicago)</a:t>
            </a:r>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285045" y="5082117"/>
            <a:ext cx="1142141" cy="1136650"/>
          </a:xfrm>
          <a:prstGeom prst="rect">
            <a:avLst/>
          </a:prstGeom>
        </p:spPr>
      </p:pic>
      <p:pic>
        <p:nvPicPr>
          <p:cNvPr id="5" name="Picture 4"/>
          <p:cNvPicPr>
            <a:picLocks noChangeAspect="1"/>
          </p:cNvPicPr>
          <p:nvPr/>
        </p:nvPicPr>
        <p:blipFill>
          <a:blip r:embed="rId3"/>
          <a:stretch>
            <a:fillRect/>
          </a:stretch>
        </p:blipFill>
        <p:spPr>
          <a:xfrm>
            <a:off x="317876" y="3499556"/>
            <a:ext cx="1038755" cy="1385006"/>
          </a:xfrm>
          <a:prstGeom prst="rect">
            <a:avLst/>
          </a:prstGeom>
        </p:spPr>
      </p:pic>
      <p:pic>
        <p:nvPicPr>
          <p:cNvPr id="6" name="Picture 5"/>
          <p:cNvPicPr>
            <a:picLocks noChangeAspect="1"/>
          </p:cNvPicPr>
          <p:nvPr/>
        </p:nvPicPr>
        <p:blipFill>
          <a:blip r:embed="rId4"/>
          <a:stretch>
            <a:fillRect/>
          </a:stretch>
        </p:blipFill>
        <p:spPr>
          <a:xfrm>
            <a:off x="360208" y="2107770"/>
            <a:ext cx="1010533" cy="1250321"/>
          </a:xfrm>
          <a:prstGeom prst="rect">
            <a:avLst/>
          </a:prstGeom>
        </p:spPr>
      </p:pic>
    </p:spTree>
    <p:extLst>
      <p:ext uri="{BB962C8B-B14F-4D97-AF65-F5344CB8AC3E}">
        <p14:creationId xmlns:p14="http://schemas.microsoft.com/office/powerpoint/2010/main" val="2918739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MODIS Normalized Difference Vegetation Index (NDVI)</a:t>
            </a:r>
            <a:endParaRPr lang="en-US" dirty="0"/>
          </a:p>
        </p:txBody>
      </p:sp>
      <p:sp>
        <p:nvSpPr>
          <p:cNvPr id="3" name="Content Placeholder 2"/>
          <p:cNvSpPr>
            <a:spLocks noGrp="1"/>
          </p:cNvSpPr>
          <p:nvPr>
            <p:ph idx="1"/>
          </p:nvPr>
        </p:nvSpPr>
        <p:spPr>
          <a:xfrm>
            <a:off x="5648" y="1255889"/>
            <a:ext cx="6781796" cy="5602111"/>
          </a:xfrm>
        </p:spPr>
        <p:txBody>
          <a:bodyPr>
            <a:noAutofit/>
          </a:bodyPr>
          <a:lstStyle/>
          <a:p>
            <a:r>
              <a:rPr lang="en-US" sz="1800" dirty="0" smtClean="0"/>
              <a:t>Moderate-resolution Imaging </a:t>
            </a:r>
            <a:r>
              <a:rPr lang="en-US" sz="1800" dirty="0" err="1" smtClean="0"/>
              <a:t>Spectroradiometer</a:t>
            </a:r>
            <a:r>
              <a:rPr lang="en-US" sz="1800" dirty="0" smtClean="0"/>
              <a:t> (MODIS) sensor package on two satellites Terra (1999) and Aqua (2002) providing nearly full Earth coverage every 1-2 days</a:t>
            </a:r>
          </a:p>
          <a:p>
            <a:r>
              <a:rPr lang="en-US" sz="1800" dirty="0" smtClean="0"/>
              <a:t>NDVI = (Band2 – Band1) / (Band1 + Band2)</a:t>
            </a:r>
          </a:p>
          <a:p>
            <a:pPr lvl="1"/>
            <a:r>
              <a:rPr lang="en-US" sz="1400" dirty="0" smtClean="0"/>
              <a:t>-1.0 to 1.0 which represents level of healthiness in vegetation</a:t>
            </a:r>
          </a:p>
          <a:p>
            <a:r>
              <a:rPr lang="en-US" sz="1800" dirty="0" smtClean="0"/>
              <a:t>32 Day MODIS Bands 1-7 composites from Global Land Cover Facility (UMD)</a:t>
            </a:r>
          </a:p>
          <a:p>
            <a:pPr lvl="1"/>
            <a:r>
              <a:rPr lang="en-US" sz="1400" dirty="0" smtClean="0"/>
              <a:t>Composites to reduce/remove impact of cloudiness</a:t>
            </a:r>
          </a:p>
          <a:p>
            <a:pPr lvl="1"/>
            <a:r>
              <a:rPr lang="en-US" sz="1400" dirty="0" smtClean="0"/>
              <a:t>2001 to 2006 from UMD site, 500m resolution</a:t>
            </a:r>
          </a:p>
          <a:p>
            <a:r>
              <a:rPr lang="en-US" sz="1800" b="1" dirty="0" smtClean="0"/>
              <a:t>MODIS 32 day Band 1-7 Composites loaded into OSDC public data</a:t>
            </a:r>
          </a:p>
          <a:p>
            <a:pPr lvl="1"/>
            <a:r>
              <a:rPr lang="en-US" sz="1400" dirty="0" smtClean="0"/>
              <a:t>Can be used for monitoring a variety of changes from fire, floods, severe weather, ice storms, snow, drought, crop production</a:t>
            </a:r>
          </a:p>
          <a:p>
            <a:pPr lvl="1"/>
            <a:r>
              <a:rPr lang="en-US" sz="1400" dirty="0" smtClean="0"/>
              <a:t>Data is mosaics instead of swaths, much easier for scientists to work with</a:t>
            </a:r>
          </a:p>
          <a:p>
            <a:r>
              <a:rPr lang="en-US" sz="2000" b="1" dirty="0" smtClean="0"/>
              <a:t>NDVI dips and recoveries could be useful metric for evaluating post-disaster recovery process around the world</a:t>
            </a:r>
          </a:p>
          <a:p>
            <a:pPr lvl="1"/>
            <a:r>
              <a:rPr lang="en-US" sz="1600" b="1" dirty="0" smtClean="0"/>
              <a:t>“Develops tools and metrics for evaluating progress against set goals, objectives and milestones.” – US FEMA Post-Disaster Recovery Guidelines</a:t>
            </a:r>
          </a:p>
        </p:txBody>
      </p:sp>
      <p:pic>
        <p:nvPicPr>
          <p:cNvPr id="4" name="Picture 3"/>
          <p:cNvPicPr>
            <a:picLocks noChangeAspect="1"/>
          </p:cNvPicPr>
          <p:nvPr/>
        </p:nvPicPr>
        <p:blipFill>
          <a:blip r:embed="rId2"/>
          <a:stretch>
            <a:fillRect/>
          </a:stretch>
        </p:blipFill>
        <p:spPr>
          <a:xfrm>
            <a:off x="6684508" y="2166217"/>
            <a:ext cx="2332491" cy="1460343"/>
          </a:xfrm>
          <a:prstGeom prst="rect">
            <a:avLst/>
          </a:prstGeom>
        </p:spPr>
      </p:pic>
      <p:sp>
        <p:nvSpPr>
          <p:cNvPr id="5" name="TextBox 4"/>
          <p:cNvSpPr txBox="1"/>
          <p:nvPr/>
        </p:nvSpPr>
        <p:spPr>
          <a:xfrm>
            <a:off x="6563273" y="3557231"/>
            <a:ext cx="2623059" cy="369332"/>
          </a:xfrm>
          <a:prstGeom prst="rect">
            <a:avLst/>
          </a:prstGeom>
          <a:noFill/>
        </p:spPr>
        <p:txBody>
          <a:bodyPr wrap="none" rtlCol="0">
            <a:spAutoFit/>
          </a:bodyPr>
          <a:lstStyle/>
          <a:p>
            <a:r>
              <a:rPr lang="en-US" dirty="0" smtClean="0"/>
              <a:t>MODIS Sensor Mainframe</a:t>
            </a:r>
            <a:endParaRPr lang="en-US" dirty="0"/>
          </a:p>
        </p:txBody>
      </p:sp>
    </p:spTree>
    <p:extLst>
      <p:ext uri="{BB962C8B-B14F-4D97-AF65-F5344CB8AC3E}">
        <p14:creationId xmlns:p14="http://schemas.microsoft.com/office/powerpoint/2010/main" val="6789694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78" y="-282220"/>
            <a:ext cx="8229600" cy="1143000"/>
          </a:xfrm>
        </p:spPr>
        <p:txBody>
          <a:bodyPr/>
          <a:lstStyle/>
          <a:p>
            <a:r>
              <a:rPr lang="en-US" dirty="0" smtClean="0"/>
              <a:t>Disaster Case Study Information	</a:t>
            </a:r>
            <a:endParaRPr lang="en-US" dirty="0"/>
          </a:p>
        </p:txBody>
      </p:sp>
      <p:sp>
        <p:nvSpPr>
          <p:cNvPr id="3" name="Content Placeholder 2"/>
          <p:cNvSpPr>
            <a:spLocks noGrp="1"/>
          </p:cNvSpPr>
          <p:nvPr>
            <p:ph idx="1"/>
          </p:nvPr>
        </p:nvSpPr>
        <p:spPr>
          <a:xfrm>
            <a:off x="3623932" y="604155"/>
            <a:ext cx="5695244" cy="4987727"/>
          </a:xfrm>
        </p:spPr>
        <p:txBody>
          <a:bodyPr>
            <a:normAutofit fontScale="77500" lnSpcReduction="20000"/>
          </a:bodyPr>
          <a:lstStyle/>
          <a:p>
            <a:pPr lvl="1"/>
            <a:r>
              <a:rPr lang="en-US" dirty="0" smtClean="0"/>
              <a:t>Use tornado data as “small scale” event.</a:t>
            </a:r>
          </a:p>
          <a:p>
            <a:pPr lvl="2"/>
            <a:r>
              <a:rPr lang="en-US" dirty="0" smtClean="0"/>
              <a:t>Tornado related impact on NDVI already observed and documented as utility in immediate aftermath of the disaster</a:t>
            </a:r>
          </a:p>
          <a:p>
            <a:pPr lvl="2"/>
            <a:r>
              <a:rPr lang="en-US" dirty="0" smtClean="0"/>
              <a:t>Tornado start/end locations well documented and can range in scales from a few tens of meters to kilometers</a:t>
            </a:r>
          </a:p>
          <a:p>
            <a:pPr lvl="2"/>
            <a:r>
              <a:rPr lang="en-US" dirty="0" smtClean="0"/>
              <a:t>Tornado path defines bounding box for region to examine in MODIS data</a:t>
            </a:r>
          </a:p>
          <a:p>
            <a:pPr lvl="2"/>
            <a:r>
              <a:rPr lang="en-US" dirty="0" smtClean="0"/>
              <a:t>Avoids need for classification, hopefully</a:t>
            </a:r>
          </a:p>
          <a:p>
            <a:pPr lvl="1"/>
            <a:r>
              <a:rPr lang="en-US" dirty="0" smtClean="0"/>
              <a:t>April 28</a:t>
            </a:r>
            <a:r>
              <a:rPr lang="en-US" baseline="30000" dirty="0" smtClean="0"/>
              <a:t>th</a:t>
            </a:r>
            <a:r>
              <a:rPr lang="en-US" dirty="0" smtClean="0"/>
              <a:t>, 2002 La Plata, Maryland tornado examined for case study</a:t>
            </a:r>
          </a:p>
          <a:p>
            <a:pPr lvl="1"/>
            <a:r>
              <a:rPr lang="en-US" dirty="0" smtClean="0"/>
              <a:t>&gt;30 mile path length, 880 yards wide at times</a:t>
            </a:r>
          </a:p>
          <a:p>
            <a:pPr lvl="1"/>
            <a:r>
              <a:rPr lang="en-US" dirty="0" smtClean="0"/>
              <a:t>Hypothesis: Changes in standard deviation of NDVI extracted for bounding box around path can quantify damage</a:t>
            </a:r>
            <a:endParaRPr lang="en-US" dirty="0"/>
          </a:p>
        </p:txBody>
      </p:sp>
      <p:grpSp>
        <p:nvGrpSpPr>
          <p:cNvPr id="7" name="Group 6"/>
          <p:cNvGrpSpPr/>
          <p:nvPr/>
        </p:nvGrpSpPr>
        <p:grpSpPr>
          <a:xfrm>
            <a:off x="5870223" y="5521326"/>
            <a:ext cx="973666" cy="1171222"/>
            <a:chOff x="4543778" y="5432778"/>
            <a:chExt cx="973666" cy="1171222"/>
          </a:xfrm>
        </p:grpSpPr>
        <p:sp>
          <p:nvSpPr>
            <p:cNvPr id="6" name="Rectangle 5"/>
            <p:cNvSpPr/>
            <p:nvPr/>
          </p:nvSpPr>
          <p:spPr>
            <a:xfrm>
              <a:off x="4543778" y="5432778"/>
              <a:ext cx="973666" cy="1171222"/>
            </a:xfrm>
            <a:prstGeom prst="rect">
              <a:avLst/>
            </a:prstGeom>
            <a:solidFill>
              <a:schemeClr val="bg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4699000" y="5573889"/>
              <a:ext cx="663222" cy="874889"/>
            </a:xfrm>
            <a:prstGeom prst="line">
              <a:avLst/>
            </a:prstGeom>
            <a:ln w="254000" cap="rnd"/>
          </p:spPr>
          <p:style>
            <a:lnRef idx="2">
              <a:schemeClr val="accent1"/>
            </a:lnRef>
            <a:fillRef idx="0">
              <a:schemeClr val="accent1"/>
            </a:fillRef>
            <a:effectRef idx="1">
              <a:schemeClr val="accent1"/>
            </a:effectRef>
            <a:fontRef idx="minor">
              <a:schemeClr val="tx1"/>
            </a:fontRef>
          </p:style>
        </p:cxnSp>
      </p:grpSp>
      <p:pic>
        <p:nvPicPr>
          <p:cNvPr id="8" name="Picture 7"/>
          <p:cNvPicPr>
            <a:picLocks noChangeAspect="1"/>
          </p:cNvPicPr>
          <p:nvPr/>
        </p:nvPicPr>
        <p:blipFill>
          <a:blip r:embed="rId2"/>
          <a:stretch>
            <a:fillRect/>
          </a:stretch>
        </p:blipFill>
        <p:spPr>
          <a:xfrm>
            <a:off x="0" y="613137"/>
            <a:ext cx="3876538" cy="2466888"/>
          </a:xfrm>
          <a:prstGeom prst="rect">
            <a:avLst/>
          </a:prstGeom>
        </p:spPr>
      </p:pic>
      <p:sp>
        <p:nvSpPr>
          <p:cNvPr id="9" name="TextBox 8"/>
          <p:cNvSpPr txBox="1"/>
          <p:nvPr/>
        </p:nvSpPr>
        <p:spPr>
          <a:xfrm>
            <a:off x="0" y="2867137"/>
            <a:ext cx="3876538" cy="646331"/>
          </a:xfrm>
          <a:prstGeom prst="rect">
            <a:avLst/>
          </a:prstGeom>
          <a:noFill/>
        </p:spPr>
        <p:txBody>
          <a:bodyPr wrap="square" rtlCol="0">
            <a:spAutoFit/>
          </a:bodyPr>
          <a:lstStyle/>
          <a:p>
            <a:r>
              <a:rPr lang="en-US" dirty="0" smtClean="0"/>
              <a:t>Yuan et al. (2002) shows remotely </a:t>
            </a:r>
            <a:r>
              <a:rPr lang="en-US" dirty="0"/>
              <a:t>s</a:t>
            </a:r>
            <a:r>
              <a:rPr lang="en-US" dirty="0" smtClean="0"/>
              <a:t>ensed tornado path</a:t>
            </a:r>
            <a:endParaRPr lang="en-US" dirty="0"/>
          </a:p>
        </p:txBody>
      </p:sp>
      <p:cxnSp>
        <p:nvCxnSpPr>
          <p:cNvPr id="11" name="Straight Arrow Connector 10"/>
          <p:cNvCxnSpPr/>
          <p:nvPr/>
        </p:nvCxnSpPr>
        <p:spPr>
          <a:xfrm flipV="1">
            <a:off x="4903564" y="5954890"/>
            <a:ext cx="1432325" cy="2398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176160" y="5770224"/>
            <a:ext cx="1454808" cy="369332"/>
          </a:xfrm>
          <a:prstGeom prst="rect">
            <a:avLst/>
          </a:prstGeom>
          <a:noFill/>
        </p:spPr>
        <p:txBody>
          <a:bodyPr wrap="none" rtlCol="0">
            <a:spAutoFit/>
          </a:bodyPr>
          <a:lstStyle/>
          <a:p>
            <a:r>
              <a:rPr lang="en-US" dirty="0" smtClean="0"/>
              <a:t>Tornado Path</a:t>
            </a:r>
            <a:endParaRPr lang="en-US" dirty="0"/>
          </a:p>
        </p:txBody>
      </p:sp>
      <p:cxnSp>
        <p:nvCxnSpPr>
          <p:cNvPr id="14" name="Straight Arrow Connector 13"/>
          <p:cNvCxnSpPr/>
          <p:nvPr/>
        </p:nvCxnSpPr>
        <p:spPr>
          <a:xfrm flipH="1">
            <a:off x="6688667" y="6037113"/>
            <a:ext cx="1072444" cy="157665"/>
          </a:xfrm>
          <a:prstGeom prst="straightConnector1">
            <a:avLst/>
          </a:prstGeom>
          <a:ln>
            <a:solidFill>
              <a:schemeClr val="bg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021165" y="5667781"/>
            <a:ext cx="1479892" cy="369332"/>
          </a:xfrm>
          <a:prstGeom prst="rect">
            <a:avLst/>
          </a:prstGeom>
          <a:noFill/>
        </p:spPr>
        <p:txBody>
          <a:bodyPr wrap="none" rtlCol="0">
            <a:spAutoFit/>
          </a:bodyPr>
          <a:lstStyle/>
          <a:p>
            <a:r>
              <a:rPr lang="en-US" dirty="0" smtClean="0"/>
              <a:t>Bounding Box</a:t>
            </a:r>
            <a:endParaRPr lang="en-US" dirty="0"/>
          </a:p>
        </p:txBody>
      </p:sp>
      <p:sp>
        <p:nvSpPr>
          <p:cNvPr id="19" name="TextBox 18"/>
          <p:cNvSpPr txBox="1"/>
          <p:nvPr/>
        </p:nvSpPr>
        <p:spPr>
          <a:xfrm>
            <a:off x="0" y="3476356"/>
            <a:ext cx="4095699" cy="3416320"/>
          </a:xfrm>
          <a:prstGeom prst="rect">
            <a:avLst/>
          </a:prstGeom>
          <a:noFill/>
        </p:spPr>
        <p:txBody>
          <a:bodyPr wrap="square" rtlCol="0">
            <a:spAutoFit/>
          </a:bodyPr>
          <a:lstStyle/>
          <a:p>
            <a:r>
              <a:rPr lang="en-US" dirty="0" smtClean="0">
                <a:solidFill>
                  <a:schemeClr val="tx1">
                    <a:lumMod val="50000"/>
                    <a:lumOff val="50000"/>
                  </a:schemeClr>
                </a:solidFill>
              </a:rPr>
              <a:t>“Although NDVI difference imagery identified vegetation changes in the damage path regions, these signatures were often masked by or confused with natural vegetation changes during the observation period. An unsupervised classification approach identified only portions of the damage track regions subjectively discernable in the imagery, and also included some undisturbed features in the same classification as the storm damage.” </a:t>
            </a:r>
            <a:r>
              <a:rPr lang="en-US" dirty="0" smtClean="0"/>
              <a:t>– </a:t>
            </a:r>
            <a:r>
              <a:rPr lang="en-US" dirty="0" err="1" smtClean="0"/>
              <a:t>Jedlovec</a:t>
            </a:r>
            <a:r>
              <a:rPr lang="en-US" dirty="0" smtClean="0"/>
              <a:t> et al. (2006)</a:t>
            </a:r>
            <a:endParaRPr lang="en-US" dirty="0"/>
          </a:p>
        </p:txBody>
      </p:sp>
    </p:spTree>
    <p:extLst>
      <p:ext uri="{BB962C8B-B14F-4D97-AF65-F5344CB8AC3E}">
        <p14:creationId xmlns:p14="http://schemas.microsoft.com/office/powerpoint/2010/main" val="37542237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94821"/>
            <a:ext cx="2590800" cy="938918"/>
          </a:xfrm>
        </p:spPr>
        <p:txBody>
          <a:bodyPr/>
          <a:lstStyle/>
          <a:p>
            <a:r>
              <a:rPr lang="en-US" dirty="0" smtClean="0"/>
              <a:t>Results</a:t>
            </a:r>
            <a:endParaRPr lang="en-US" dirty="0"/>
          </a:p>
        </p:txBody>
      </p:sp>
      <p:pic>
        <p:nvPicPr>
          <p:cNvPr id="5" name="Picture 4"/>
          <p:cNvPicPr>
            <a:picLocks noChangeAspect="1"/>
          </p:cNvPicPr>
          <p:nvPr/>
        </p:nvPicPr>
        <p:blipFill>
          <a:blip r:embed="rId4"/>
          <a:stretch>
            <a:fillRect/>
          </a:stretch>
        </p:blipFill>
        <p:spPr>
          <a:xfrm>
            <a:off x="59267" y="645320"/>
            <a:ext cx="3352800" cy="762000"/>
          </a:xfrm>
          <a:prstGeom prst="rect">
            <a:avLst/>
          </a:prstGeom>
        </p:spPr>
      </p:pic>
      <p:pic>
        <p:nvPicPr>
          <p:cNvPr id="6" name="Picture 5"/>
          <p:cNvPicPr>
            <a:picLocks noChangeAspect="1"/>
          </p:cNvPicPr>
          <p:nvPr/>
        </p:nvPicPr>
        <p:blipFill>
          <a:blip r:embed="rId5"/>
          <a:stretch>
            <a:fillRect/>
          </a:stretch>
        </p:blipFill>
        <p:spPr>
          <a:xfrm>
            <a:off x="73378" y="1679222"/>
            <a:ext cx="3352800" cy="762000"/>
          </a:xfrm>
          <a:prstGeom prst="rect">
            <a:avLst/>
          </a:prstGeom>
        </p:spPr>
      </p:pic>
      <p:sp>
        <p:nvSpPr>
          <p:cNvPr id="7" name="TextBox 6"/>
          <p:cNvSpPr txBox="1"/>
          <p:nvPr/>
        </p:nvSpPr>
        <p:spPr>
          <a:xfrm>
            <a:off x="3369734" y="540434"/>
            <a:ext cx="1526820" cy="923330"/>
          </a:xfrm>
          <a:prstGeom prst="rect">
            <a:avLst/>
          </a:prstGeom>
          <a:noFill/>
        </p:spPr>
        <p:txBody>
          <a:bodyPr wrap="square" rtlCol="0">
            <a:spAutoFit/>
          </a:bodyPr>
          <a:lstStyle/>
          <a:p>
            <a:r>
              <a:rPr lang="en-US" dirty="0" smtClean="0"/>
              <a:t>April 2001</a:t>
            </a:r>
          </a:p>
          <a:p>
            <a:r>
              <a:rPr lang="en-US" dirty="0" smtClean="0"/>
              <a:t> (Pre-Tornado)</a:t>
            </a:r>
            <a:endParaRPr lang="en-US" dirty="0"/>
          </a:p>
        </p:txBody>
      </p:sp>
      <p:sp>
        <p:nvSpPr>
          <p:cNvPr id="8" name="TextBox 7"/>
          <p:cNvSpPr txBox="1"/>
          <p:nvPr/>
        </p:nvSpPr>
        <p:spPr>
          <a:xfrm>
            <a:off x="3412067" y="1623661"/>
            <a:ext cx="1526820" cy="646331"/>
          </a:xfrm>
          <a:prstGeom prst="rect">
            <a:avLst/>
          </a:prstGeom>
          <a:noFill/>
        </p:spPr>
        <p:txBody>
          <a:bodyPr wrap="square" rtlCol="0">
            <a:spAutoFit/>
          </a:bodyPr>
          <a:lstStyle/>
          <a:p>
            <a:r>
              <a:rPr lang="en-US" dirty="0" smtClean="0"/>
              <a:t>April 2002 (Tornado)</a:t>
            </a:r>
            <a:endParaRPr lang="en-US" dirty="0"/>
          </a:p>
        </p:txBody>
      </p:sp>
      <p:pic>
        <p:nvPicPr>
          <p:cNvPr id="9" name="Picture 8"/>
          <p:cNvPicPr>
            <a:picLocks noChangeAspect="1"/>
          </p:cNvPicPr>
          <p:nvPr/>
        </p:nvPicPr>
        <p:blipFill>
          <a:blip r:embed="rId6"/>
          <a:stretch>
            <a:fillRect/>
          </a:stretch>
        </p:blipFill>
        <p:spPr>
          <a:xfrm>
            <a:off x="73378" y="2638778"/>
            <a:ext cx="3352800" cy="762000"/>
          </a:xfrm>
          <a:prstGeom prst="rect">
            <a:avLst/>
          </a:prstGeom>
        </p:spPr>
      </p:pic>
      <p:pic>
        <p:nvPicPr>
          <p:cNvPr id="10" name="Picture 9"/>
          <p:cNvPicPr>
            <a:picLocks noChangeAspect="1"/>
          </p:cNvPicPr>
          <p:nvPr/>
        </p:nvPicPr>
        <p:blipFill>
          <a:blip r:embed="rId7"/>
          <a:stretch>
            <a:fillRect/>
          </a:stretch>
        </p:blipFill>
        <p:spPr>
          <a:xfrm>
            <a:off x="73378" y="3584222"/>
            <a:ext cx="3352800" cy="762000"/>
          </a:xfrm>
          <a:prstGeom prst="rect">
            <a:avLst/>
          </a:prstGeom>
        </p:spPr>
      </p:pic>
      <p:sp>
        <p:nvSpPr>
          <p:cNvPr id="11" name="TextBox 10"/>
          <p:cNvSpPr txBox="1"/>
          <p:nvPr/>
        </p:nvSpPr>
        <p:spPr>
          <a:xfrm>
            <a:off x="3426178" y="2478838"/>
            <a:ext cx="1526820" cy="923330"/>
          </a:xfrm>
          <a:prstGeom prst="rect">
            <a:avLst/>
          </a:prstGeom>
          <a:noFill/>
        </p:spPr>
        <p:txBody>
          <a:bodyPr wrap="square" rtlCol="0">
            <a:spAutoFit/>
          </a:bodyPr>
          <a:lstStyle/>
          <a:p>
            <a:r>
              <a:rPr lang="en-US" dirty="0" smtClean="0"/>
              <a:t>July 2002 (Post-Tornado)</a:t>
            </a:r>
            <a:endParaRPr lang="en-US" dirty="0"/>
          </a:p>
        </p:txBody>
      </p:sp>
      <p:sp>
        <p:nvSpPr>
          <p:cNvPr id="12" name="TextBox 11"/>
          <p:cNvSpPr txBox="1"/>
          <p:nvPr/>
        </p:nvSpPr>
        <p:spPr>
          <a:xfrm>
            <a:off x="3426178" y="3469900"/>
            <a:ext cx="1526820" cy="923330"/>
          </a:xfrm>
          <a:prstGeom prst="rect">
            <a:avLst/>
          </a:prstGeom>
          <a:noFill/>
        </p:spPr>
        <p:txBody>
          <a:bodyPr wrap="square" rtlCol="0">
            <a:spAutoFit/>
          </a:bodyPr>
          <a:lstStyle/>
          <a:p>
            <a:r>
              <a:rPr lang="en-US" dirty="0" smtClean="0"/>
              <a:t>April 2003 (Post-Tornado)</a:t>
            </a:r>
            <a:endParaRPr lang="en-US" dirty="0"/>
          </a:p>
        </p:txBody>
      </p:sp>
      <p:pic>
        <p:nvPicPr>
          <p:cNvPr id="13" name="Picture 12"/>
          <p:cNvPicPr>
            <a:picLocks noChangeAspect="1"/>
          </p:cNvPicPr>
          <p:nvPr/>
        </p:nvPicPr>
        <p:blipFill>
          <a:blip r:embed="rId8"/>
          <a:stretch>
            <a:fillRect/>
          </a:stretch>
        </p:blipFill>
        <p:spPr>
          <a:xfrm>
            <a:off x="4484512" y="895851"/>
            <a:ext cx="4659488" cy="3165974"/>
          </a:xfrm>
          <a:prstGeom prst="rect">
            <a:avLst/>
          </a:prstGeom>
        </p:spPr>
      </p:pic>
      <p:cxnSp>
        <p:nvCxnSpPr>
          <p:cNvPr id="15" name="Straight Connector 14"/>
          <p:cNvCxnSpPr/>
          <p:nvPr/>
        </p:nvCxnSpPr>
        <p:spPr>
          <a:xfrm flipV="1">
            <a:off x="6745111" y="645320"/>
            <a:ext cx="0" cy="27554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940777" y="275988"/>
            <a:ext cx="1892803" cy="369332"/>
          </a:xfrm>
          <a:prstGeom prst="rect">
            <a:avLst/>
          </a:prstGeom>
          <a:noFill/>
        </p:spPr>
        <p:txBody>
          <a:bodyPr wrap="none" rtlCol="0">
            <a:spAutoFit/>
          </a:bodyPr>
          <a:lstStyle/>
          <a:p>
            <a:r>
              <a:rPr lang="en-US" dirty="0" smtClean="0"/>
              <a:t>Tornado Occurred</a:t>
            </a:r>
            <a:endParaRPr lang="en-US" dirty="0"/>
          </a:p>
        </p:txBody>
      </p:sp>
      <p:sp>
        <p:nvSpPr>
          <p:cNvPr id="18" name="Oval 17"/>
          <p:cNvSpPr/>
          <p:nvPr/>
        </p:nvSpPr>
        <p:spPr>
          <a:xfrm>
            <a:off x="705556" y="2017889"/>
            <a:ext cx="1806222" cy="26621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702735" y="2988727"/>
            <a:ext cx="1806222" cy="26621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16846" y="3934164"/>
            <a:ext cx="1806222" cy="26621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88624" y="1041409"/>
            <a:ext cx="1806222" cy="26621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63223" y="4805654"/>
            <a:ext cx="1947333" cy="264446"/>
          </a:xfrm>
          <a:prstGeom prst="rect">
            <a:avLst/>
          </a:prstGeom>
          <a:gradFill>
            <a:gsLst>
              <a:gs pos="0">
                <a:srgbClr val="FF0000"/>
              </a:gs>
              <a:gs pos="100000">
                <a:srgbClr val="00FF00"/>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1340556" y="4477896"/>
            <a:ext cx="664815" cy="369332"/>
          </a:xfrm>
          <a:prstGeom prst="rect">
            <a:avLst/>
          </a:prstGeom>
          <a:noFill/>
        </p:spPr>
        <p:txBody>
          <a:bodyPr wrap="none" rtlCol="0">
            <a:spAutoFit/>
          </a:bodyPr>
          <a:lstStyle/>
          <a:p>
            <a:r>
              <a:rPr lang="en-US" dirty="0" smtClean="0"/>
              <a:t>NDVI</a:t>
            </a:r>
            <a:endParaRPr lang="en-US" dirty="0"/>
          </a:p>
        </p:txBody>
      </p:sp>
      <p:sp>
        <p:nvSpPr>
          <p:cNvPr id="24" name="TextBox 23"/>
          <p:cNvSpPr txBox="1"/>
          <p:nvPr/>
        </p:nvSpPr>
        <p:spPr>
          <a:xfrm>
            <a:off x="512393" y="5022335"/>
            <a:ext cx="301660" cy="369332"/>
          </a:xfrm>
          <a:prstGeom prst="rect">
            <a:avLst/>
          </a:prstGeom>
          <a:noFill/>
        </p:spPr>
        <p:txBody>
          <a:bodyPr wrap="none" rtlCol="0">
            <a:spAutoFit/>
          </a:bodyPr>
          <a:lstStyle/>
          <a:p>
            <a:r>
              <a:rPr lang="en-US" dirty="0" smtClean="0"/>
              <a:t>0</a:t>
            </a:r>
            <a:endParaRPr lang="en-US" dirty="0"/>
          </a:p>
        </p:txBody>
      </p:sp>
      <p:sp>
        <p:nvSpPr>
          <p:cNvPr id="25" name="TextBox 24"/>
          <p:cNvSpPr txBox="1"/>
          <p:nvPr/>
        </p:nvSpPr>
        <p:spPr>
          <a:xfrm>
            <a:off x="2466624" y="5022335"/>
            <a:ext cx="301660" cy="369332"/>
          </a:xfrm>
          <a:prstGeom prst="rect">
            <a:avLst/>
          </a:prstGeom>
          <a:noFill/>
        </p:spPr>
        <p:txBody>
          <a:bodyPr wrap="none" rtlCol="0">
            <a:spAutoFit/>
          </a:bodyPr>
          <a:lstStyle/>
          <a:p>
            <a:r>
              <a:rPr lang="en-US" dirty="0" smtClean="0"/>
              <a:t>1</a:t>
            </a:r>
            <a:endParaRPr lang="en-US" dirty="0"/>
          </a:p>
        </p:txBody>
      </p:sp>
      <p:sp>
        <p:nvSpPr>
          <p:cNvPr id="27" name="TextBox 26"/>
          <p:cNvSpPr txBox="1"/>
          <p:nvPr/>
        </p:nvSpPr>
        <p:spPr>
          <a:xfrm>
            <a:off x="3598333" y="6037112"/>
            <a:ext cx="5044971" cy="369332"/>
          </a:xfrm>
          <a:prstGeom prst="rect">
            <a:avLst/>
          </a:prstGeom>
          <a:noFill/>
        </p:spPr>
        <p:txBody>
          <a:bodyPr wrap="none" rtlCol="0">
            <a:spAutoFit/>
          </a:bodyPr>
          <a:lstStyle/>
          <a:p>
            <a:r>
              <a:rPr lang="en-US" dirty="0" smtClean="0"/>
              <a:t>Loop of NDVI from November 2000 to January 2004</a:t>
            </a:r>
            <a:endParaRPr lang="en-US" dirty="0"/>
          </a:p>
        </p:txBody>
      </p:sp>
      <p:pic>
        <p:nvPicPr>
          <p:cNvPr id="28" name="nvdi.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3369734" y="4572000"/>
            <a:ext cx="5549900" cy="1270000"/>
          </a:xfrm>
          <a:prstGeom prst="rect">
            <a:avLst/>
          </a:prstGeom>
        </p:spPr>
      </p:pic>
    </p:spTree>
    <p:extLst>
      <p:ext uri="{BB962C8B-B14F-4D97-AF65-F5344CB8AC3E}">
        <p14:creationId xmlns:p14="http://schemas.microsoft.com/office/powerpoint/2010/main" val="388652541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8"/>
                                        </p:tgtEl>
                                      </p:cBhvr>
                                    </p:cmd>
                                  </p:childTnLst>
                                </p:cTn>
                              </p:par>
                            </p:childTnLst>
                          </p:cTn>
                        </p:par>
                      </p:childTnLst>
                    </p:cTn>
                  </p:par>
                </p:childTnLst>
              </p:cTn>
              <p:nextCondLst>
                <p:cond evt="onClick" delay="0">
                  <p:tgtEl>
                    <p:spTgt spid="28"/>
                  </p:tgtEl>
                </p:cond>
              </p:nextCondLst>
            </p:seq>
            <p:video>
              <p:cMediaNode vol="80000">
                <p:cTn id="7" fill="hold" display="0">
                  <p:stCondLst>
                    <p:cond delay="indefinite"/>
                  </p:stCondLst>
                </p:cTn>
                <p:tgtEl>
                  <p:spTgt spid="2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806"/>
            <a:ext cx="8229600" cy="1143000"/>
          </a:xfrm>
        </p:spPr>
        <p:txBody>
          <a:bodyPr/>
          <a:lstStyle/>
          <a:p>
            <a:r>
              <a:rPr lang="en-US" dirty="0" smtClean="0"/>
              <a:t>Conclusions &amp; </a:t>
            </a:r>
            <a:r>
              <a:rPr lang="en-US" dirty="0" smtClean="0">
                <a:solidFill>
                  <a:srgbClr val="000090"/>
                </a:solidFill>
              </a:rPr>
              <a:t>Future Work</a:t>
            </a:r>
            <a:endParaRPr lang="en-US" dirty="0">
              <a:solidFill>
                <a:srgbClr val="000090"/>
              </a:solidFill>
            </a:endParaRPr>
          </a:p>
        </p:txBody>
      </p:sp>
      <p:sp>
        <p:nvSpPr>
          <p:cNvPr id="3" name="Content Placeholder 2"/>
          <p:cNvSpPr>
            <a:spLocks noGrp="1"/>
          </p:cNvSpPr>
          <p:nvPr>
            <p:ph idx="1"/>
          </p:nvPr>
        </p:nvSpPr>
        <p:spPr>
          <a:xfrm>
            <a:off x="0" y="564444"/>
            <a:ext cx="9144000" cy="6632223"/>
          </a:xfrm>
        </p:spPr>
        <p:txBody>
          <a:bodyPr>
            <a:normAutofit fontScale="70000" lnSpcReduction="20000"/>
          </a:bodyPr>
          <a:lstStyle/>
          <a:p>
            <a:r>
              <a:rPr lang="en-US" dirty="0" smtClean="0"/>
              <a:t>500m 32-day composite MODIS NDVI can detect large tornado damage paths and monitor vegetation regrowth</a:t>
            </a:r>
          </a:p>
          <a:p>
            <a:r>
              <a:rPr lang="en-US" dirty="0" smtClean="0">
                <a:solidFill>
                  <a:srgbClr val="000090"/>
                </a:solidFill>
              </a:rPr>
              <a:t>Find minimum detectable tornado length &amp; width. May consider processing 250m MODIS data for OSDC</a:t>
            </a:r>
          </a:p>
          <a:p>
            <a:pPr lvl="1"/>
            <a:r>
              <a:rPr lang="en-US" dirty="0" smtClean="0">
                <a:solidFill>
                  <a:srgbClr val="000090"/>
                </a:solidFill>
              </a:rPr>
              <a:t>Maybe NDVI isn’t best best, classification on other band combinations better?</a:t>
            </a:r>
          </a:p>
          <a:p>
            <a:r>
              <a:rPr lang="en-US" dirty="0" smtClean="0"/>
              <a:t>Simple statistics from tornado damage region aren’t useful for monitoring changes</a:t>
            </a:r>
          </a:p>
          <a:p>
            <a:r>
              <a:rPr lang="en-US" dirty="0" smtClean="0">
                <a:solidFill>
                  <a:srgbClr val="000090"/>
                </a:solidFill>
              </a:rPr>
              <a:t>Develop a “smarter” data-driven method for detecting tornado path &amp; control area, which may refine results</a:t>
            </a:r>
          </a:p>
          <a:p>
            <a:pPr lvl="1"/>
            <a:r>
              <a:rPr lang="en-US" dirty="0" smtClean="0">
                <a:solidFill>
                  <a:srgbClr val="000090"/>
                </a:solidFill>
              </a:rPr>
              <a:t>K-means clustering? Some other method?</a:t>
            </a:r>
          </a:p>
          <a:p>
            <a:r>
              <a:rPr lang="en-US" dirty="0" smtClean="0">
                <a:solidFill>
                  <a:srgbClr val="000090"/>
                </a:solidFill>
              </a:rPr>
              <a:t>MODIS NDVI monitoring done for forest fires, may be possible to compare methods &amp; later recovery times</a:t>
            </a:r>
          </a:p>
          <a:p>
            <a:pPr lvl="1"/>
            <a:r>
              <a:rPr lang="en-US" dirty="0" smtClean="0">
                <a:solidFill>
                  <a:srgbClr val="000090"/>
                </a:solidFill>
              </a:rPr>
              <a:t>Maybe expect different recovery times?</a:t>
            </a:r>
          </a:p>
          <a:p>
            <a:r>
              <a:rPr lang="en-US" dirty="0" smtClean="0">
                <a:solidFill>
                  <a:srgbClr val="000090"/>
                </a:solidFill>
              </a:rPr>
              <a:t>May be possible to segregate tornado data based on rating and compare recovery time.</a:t>
            </a:r>
          </a:p>
          <a:p>
            <a:pPr lvl="1"/>
            <a:r>
              <a:rPr lang="en-US" dirty="0" smtClean="0">
                <a:solidFill>
                  <a:srgbClr val="000090"/>
                </a:solidFill>
              </a:rPr>
              <a:t>Possible to infer severity/rating from recovery time?</a:t>
            </a:r>
          </a:p>
          <a:p>
            <a:r>
              <a:rPr lang="en-US" dirty="0" smtClean="0">
                <a:solidFill>
                  <a:srgbClr val="000000"/>
                </a:solidFill>
              </a:rPr>
              <a:t>Data and processing power available to examine all small-scale vegetation loss events (including non-tornado) as soon as a workable method is identified </a:t>
            </a:r>
          </a:p>
          <a:p>
            <a:r>
              <a:rPr lang="en-US" b="1" dirty="0" smtClean="0">
                <a:solidFill>
                  <a:srgbClr val="000000"/>
                </a:solidFill>
              </a:rPr>
              <a:t>MODIS data and OSDC resources utilized to examine a cross-disciple question during OSDC-PIRE Workshop in Edinburgh.</a:t>
            </a:r>
          </a:p>
        </p:txBody>
      </p:sp>
    </p:spTree>
    <p:extLst>
      <p:ext uri="{BB962C8B-B14F-4D97-AF65-F5344CB8AC3E}">
        <p14:creationId xmlns:p14="http://schemas.microsoft.com/office/powerpoint/2010/main" val="38666396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845</TotalTime>
  <Words>667</Words>
  <Application>Microsoft Macintosh PowerPoint</Application>
  <PresentationFormat>On-screen Show (4:3)</PresentationFormat>
  <Paragraphs>59</Paragraphs>
  <Slides>5</Slides>
  <Notes>0</Notes>
  <HiddenSlides>0</HiddenSlides>
  <MMClips>1</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Examining Vegetation Recovery Time After a Small Scale Disaster using MODIS Data and the OSDC</vt:lpstr>
      <vt:lpstr>MODIS Normalized Difference Vegetation Index (NDVI)</vt:lpstr>
      <vt:lpstr>Disaster Case Study Information </vt:lpstr>
      <vt:lpstr>Results</vt:lpstr>
      <vt:lpstr>Conclusions &amp; Future 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Vegetation Recovery Time After Tornadoes</dc:title>
  <dc:creator>zac</dc:creator>
  <cp:lastModifiedBy>zac</cp:lastModifiedBy>
  <cp:revision>58</cp:revision>
  <dcterms:created xsi:type="dcterms:W3CDTF">2013-06-19T23:23:49Z</dcterms:created>
  <dcterms:modified xsi:type="dcterms:W3CDTF">2013-06-20T13:35:41Z</dcterms:modified>
</cp:coreProperties>
</file>